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58" r:id="rId12"/>
    <p:sldId id="269" r:id="rId13"/>
    <p:sldId id="257" r:id="rId14"/>
    <p:sldId id="25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9933"/>
    <a:srgbClr val="00CC00"/>
    <a:srgbClr val="003300"/>
    <a:srgbClr val="336600"/>
    <a:srgbClr val="FF3399"/>
    <a:srgbClr val="FF00FF"/>
    <a:srgbClr val="CC00CC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1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0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4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4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9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3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6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B5FC-8940-4C4F-AAE7-B51887B0769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9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352928" cy="3168352"/>
          </a:xfrm>
          <a:solidFill>
            <a:srgbClr val="339933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r-Cyrl-CS" sz="3200" b="1" dirty="0" smtClean="0">
                <a:solidFill>
                  <a:schemeClr val="bg1"/>
                </a:solidFill>
              </a:rPr>
              <a:t>ПРАВ</a:t>
            </a:r>
            <a:r>
              <a:rPr lang="sr-Cyrl-RS" sz="3200" b="1" dirty="0" smtClean="0">
                <a:solidFill>
                  <a:schemeClr val="bg1"/>
                </a:solidFill>
              </a:rPr>
              <a:t>НИ</a:t>
            </a:r>
            <a:r>
              <a:rPr lang="sr-Cyrl-CS" sz="3200" b="1" dirty="0" smtClean="0">
                <a:solidFill>
                  <a:schemeClr val="bg1"/>
                </a:solidFill>
              </a:rPr>
              <a:t> </a:t>
            </a:r>
            <a:r>
              <a:rPr lang="sr-Cyrl-CS" sz="3200" b="1" dirty="0" smtClean="0">
                <a:solidFill>
                  <a:schemeClr val="bg1"/>
                </a:solidFill>
              </a:rPr>
              <a:t>И ИНСТИТУЦИОНАЛНИ ОКВИР </a:t>
            </a:r>
            <a:br>
              <a:rPr lang="sr-Cyrl-CS" sz="3200" b="1" dirty="0" smtClean="0">
                <a:solidFill>
                  <a:schemeClr val="bg1"/>
                </a:solidFill>
              </a:rPr>
            </a:br>
            <a:r>
              <a:rPr lang="sr-Cyrl-CS" sz="3200" b="1" dirty="0" smtClean="0">
                <a:solidFill>
                  <a:schemeClr val="bg1"/>
                </a:solidFill>
              </a:rPr>
              <a:t>ЗАШТИТЕ </a:t>
            </a:r>
            <a:r>
              <a:rPr lang="sr-Cyrl-CS" sz="3200" b="1" dirty="0">
                <a:solidFill>
                  <a:schemeClr val="bg1"/>
                </a:solidFill>
              </a:rPr>
              <a:t>ЖИВОТНЕ </a:t>
            </a:r>
            <a:r>
              <a:rPr lang="sr-Cyrl-CS" sz="3200" b="1" dirty="0" smtClean="0">
                <a:solidFill>
                  <a:schemeClr val="bg1"/>
                </a:solidFill>
              </a:rPr>
              <a:t>СРЕДИНЕ</a:t>
            </a:r>
            <a:br>
              <a:rPr lang="sr-Cyrl-CS" sz="3200" b="1" dirty="0" smtClean="0">
                <a:solidFill>
                  <a:schemeClr val="bg1"/>
                </a:solidFill>
              </a:rPr>
            </a:br>
            <a:r>
              <a:rPr lang="sr-Cyrl-CS" sz="3200" b="1" dirty="0" smtClean="0">
                <a:solidFill>
                  <a:schemeClr val="bg1"/>
                </a:solidFill>
              </a:rPr>
              <a:t> У РЕПУБЛИЦИ СРБИЈИ</a:t>
            </a:r>
            <a:endParaRPr lang="sr-Cyrl-CS" sz="32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907704" y="5805264"/>
            <a:ext cx="2808312" cy="52650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7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ПРАВ</a:t>
            </a:r>
            <a:r>
              <a:rPr lang="sr-Latn-RS" sz="2800" b="1" dirty="0" smtClean="0">
                <a:solidFill>
                  <a:schemeClr val="bg1"/>
                </a:solidFill>
              </a:rPr>
              <a:t>O</a:t>
            </a:r>
            <a:r>
              <a:rPr lang="sr-Cyrl-CS" sz="2800" b="1" dirty="0" smtClean="0">
                <a:solidFill>
                  <a:schemeClr val="bg1"/>
                </a:solidFill>
              </a:rPr>
              <a:t> ЗЖС У СРБИЈИ</a:t>
            </a:r>
            <a:endParaRPr lang="sr-Cyrl-C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28800"/>
            <a:ext cx="7560840" cy="49685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закона донет низ подзаконских аката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којих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неки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даље на снази,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 се 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последњих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неколико година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убрзано замењују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Закон о заштити животне средине већ извесно време био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концептуално превазиђен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усвојен садашњи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заштити животне средине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 то у пакету са још 3 закона -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процени утицаја на животну средину, Закон о стратешкој процени утицаја на животну средину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интегрисаном спречавању и контроли загађивања животне средине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успостављање целовитог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интегрисаног система заштите животне средине 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Србији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Током 2008.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je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усвојен велики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број закона који регулишу одређена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питања заштите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средине и бројни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подзаконски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4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>
                <a:solidFill>
                  <a:schemeClr val="bg1"/>
                </a:solidFill>
              </a:rPr>
              <a:t>СУБЈЕКТИ ПРАВА ЗЖС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920880" cy="4968552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sr-Cyrl-RS" sz="1600" b="1" dirty="0">
                <a:solidFill>
                  <a:srgbClr val="FF0000"/>
                </a:solidFill>
                <a:latin typeface="Times New Roman" pitchFamily="18" charset="0"/>
              </a:rPr>
              <a:t>ДРЖАВА </a:t>
            </a:r>
            <a:r>
              <a:rPr lang="sr-Cyrl-RS" sz="1600" b="1" dirty="0" smtClean="0">
                <a:latin typeface="Times New Roman" pitchFamily="18" charset="0"/>
              </a:rPr>
              <a:t>- </a:t>
            </a:r>
            <a:r>
              <a:rPr lang="sr-Cyrl-RS" sz="1600" dirty="0" smtClean="0">
                <a:solidFill>
                  <a:srgbClr val="000000"/>
                </a:solidFill>
                <a:latin typeface="Times New Roman" pitchFamily="18" charset="0"/>
              </a:rPr>
              <a:t>Г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ЛАВНИ </a:t>
            </a:r>
            <a:r>
              <a:rPr lang="sr-Cyrl-RS" sz="1600" dirty="0" smtClean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ДВОСТРУКА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УЛОГА</a:t>
            </a:r>
            <a:r>
              <a:rPr lang="sr-Cyrl-RS" sz="160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</a:rPr>
              <a:t>СУБЈЕКТ МЕЂУНАРОДНОГ ПРАВА</a:t>
            </a:r>
            <a:r>
              <a:rPr lang="sr-Cyrl-RS" sz="1600" b="1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</a:rPr>
              <a:t>ОРГАНИЗОВАНИ АПАРАТ </a:t>
            </a:r>
            <a:endParaRPr lang="sr-Cyrl-RS" sz="16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sr-Cyrl-RS" sz="1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sr-Cyrl-RS" sz="1600" b="1" dirty="0" smtClean="0">
                <a:solidFill>
                  <a:srgbClr val="FF0000"/>
                </a:solidFill>
                <a:latin typeface="Times New Roman" pitchFamily="18" charset="0"/>
              </a:rPr>
              <a:t>МЕЂУНАРОДНЕ </a:t>
            </a:r>
            <a:r>
              <a:rPr lang="sr-Cyrl-RS" sz="1600" b="1" dirty="0">
                <a:solidFill>
                  <a:srgbClr val="FF0000"/>
                </a:solidFill>
                <a:latin typeface="Times New Roman" pitchFamily="18" charset="0"/>
              </a:rPr>
              <a:t>ОРГАНИЗАЦИЈЕ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US" sz="1600" b="1" dirty="0" smtClean="0">
                <a:latin typeface="Times New Roman" pitchFamily="18" charset="0"/>
              </a:rPr>
              <a:t>ВЛАДИНЕ</a:t>
            </a:r>
            <a:r>
              <a:rPr lang="sr-Cyrl-RS" sz="1600" b="1" dirty="0" smtClean="0">
                <a:latin typeface="Times New Roman" pitchFamily="18" charset="0"/>
              </a:rPr>
              <a:t> - </a:t>
            </a:r>
            <a:r>
              <a:rPr lang="en-US" sz="1600" b="1" dirty="0" smtClean="0">
                <a:latin typeface="Times New Roman" pitchFamily="18" charset="0"/>
              </a:rPr>
              <a:t>ЧЛАНИЦЕ </a:t>
            </a:r>
            <a:r>
              <a:rPr lang="en-US" sz="1600" b="1" dirty="0">
                <a:latin typeface="Times New Roman" pitchFamily="18" charset="0"/>
              </a:rPr>
              <a:t>ДРЖАВЕ</a:t>
            </a:r>
            <a:r>
              <a:rPr lang="sr-Cyrl-RS" sz="1600" dirty="0">
                <a:solidFill>
                  <a:srgbClr val="000000"/>
                </a:solidFill>
                <a:latin typeface="Times New Roman" pitchFamily="18" charset="0"/>
              </a:rPr>
              <a:t> (УН, ЕУ</a:t>
            </a:r>
            <a:r>
              <a:rPr lang="sr-Cyrl-RS" sz="1600" dirty="0" smtClean="0">
                <a:solidFill>
                  <a:srgbClr val="000000"/>
                </a:solidFill>
                <a:latin typeface="Times New Roman" pitchFamily="18" charset="0"/>
              </a:rPr>
              <a:t>) -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УНАПРЕЂЕЊЕ МЕЂУНАРОДНЕ САРАДЊЕ, ДОНОШЕЊЕ ПРАВНЕ РЕГУЛАТИВЕ</a:t>
            </a:r>
            <a:r>
              <a:rPr lang="sr-Cyrl-RS" sz="1600" dirty="0" smtClean="0">
                <a:solidFill>
                  <a:srgbClr val="000000"/>
                </a:solidFill>
                <a:latin typeface="Times New Roman" pitchFamily="18" charset="0"/>
              </a:rPr>
              <a:t>,    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НАДЗОР НАД СПРОВОЂЕЊЕМ ОБАВЕЗА</a:t>
            </a:r>
            <a:endParaRPr lang="sr-Cyrl-RS" sz="16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</a:rPr>
              <a:t>НЕВЛАДИНЕ</a:t>
            </a:r>
            <a:r>
              <a:rPr lang="sr-Cyrl-RS" sz="1600" b="1" dirty="0" smtClean="0">
                <a:solidFill>
                  <a:srgbClr val="000000"/>
                </a:solidFill>
                <a:latin typeface="Times New Roman" pitchFamily="18" charset="0"/>
              </a:rPr>
              <a:t> - </a:t>
            </a: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</a:rPr>
              <a:t>ЧЛАНИЦЕ 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</a:rPr>
              <a:t>ПОЈЕДИНЦИ ИЛИ УДРУЖЕЊА</a:t>
            </a:r>
            <a:r>
              <a:rPr lang="sr-Cyrl-RS" sz="1600" dirty="0">
                <a:solidFill>
                  <a:srgbClr val="000000"/>
                </a:solidFill>
                <a:latin typeface="Times New Roman" pitchFamily="18" charset="0"/>
              </a:rPr>
              <a:t>  (ЗЕЛЕНИ </a:t>
            </a:r>
            <a:r>
              <a:rPr lang="sr-Cyrl-RS" sz="1600" dirty="0" smtClean="0">
                <a:solidFill>
                  <a:srgbClr val="000000"/>
                </a:solidFill>
                <a:latin typeface="Times New Roman" pitchFamily="18" charset="0"/>
              </a:rPr>
              <a:t>МИР, МЕЂУНАРОДНИ </a:t>
            </a:r>
            <a:r>
              <a:rPr lang="sr-Cyrl-RS" sz="1600" dirty="0">
                <a:solidFill>
                  <a:srgbClr val="000000"/>
                </a:solidFill>
                <a:latin typeface="Times New Roman" pitchFamily="18" charset="0"/>
              </a:rPr>
              <a:t>ЗЕЛЕНИ КРСТ</a:t>
            </a:r>
            <a:r>
              <a:rPr lang="sr-Cyrl-RS" sz="1600" dirty="0" smtClean="0">
                <a:solidFill>
                  <a:srgbClr val="000000"/>
                </a:solidFill>
                <a:latin typeface="Times New Roman" pitchFamily="18" charset="0"/>
              </a:rPr>
              <a:t>) -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СТВАРАЊЕ И ИМПЛЕМЕНТАЦИЈА НОРМИ И СТАНДАРДА</a:t>
            </a:r>
            <a:endParaRPr lang="sr-Cyrl-RS" sz="16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sr-Cyrl-RS" sz="16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AutoNum type="arabicPeriod" startAt="3"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</a:rPr>
              <a:t>П</a:t>
            </a:r>
            <a:r>
              <a:rPr lang="sr-Cyrl-RS" sz="1600" b="1" dirty="0">
                <a:solidFill>
                  <a:srgbClr val="FF0000"/>
                </a:solidFill>
                <a:latin typeface="Times New Roman" pitchFamily="18" charset="0"/>
              </a:rPr>
              <a:t>РИВРЕДНИ </a:t>
            </a:r>
            <a:r>
              <a:rPr lang="sr-Cyrl-RS" sz="1600" b="1" dirty="0" smtClean="0">
                <a:solidFill>
                  <a:srgbClr val="FF0000"/>
                </a:solidFill>
                <a:latin typeface="Times New Roman" pitchFamily="18" charset="0"/>
              </a:rPr>
              <a:t>СУБЈЕКТИ</a:t>
            </a:r>
            <a:r>
              <a:rPr lang="sr-Cyrl-RS" sz="1600" dirty="0" smtClean="0">
                <a:latin typeface="Times New Roman" pitchFamily="18" charset="0"/>
              </a:rPr>
              <a:t> - </a:t>
            </a: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</a:rPr>
              <a:t>ФИНАНСИЈСКЕ 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</a:rPr>
              <a:t>ОРГАНИЗАЦИЈЕ, АСОЦИЈАЦИЈЕ, УДРУЖЕЊА У ПРИВРЕДИ, СИНДИКАЛНЕ </a:t>
            </a: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</a:rPr>
              <a:t>ОРГАНИЗАЦИЈЕ</a:t>
            </a:r>
            <a:endParaRPr lang="sr-Cyrl-RS" sz="16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AutoNum type="arabicPeriod" startAt="3"/>
            </a:pPr>
            <a:endParaRPr lang="sr-Cyrl-RS" sz="18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AutoNum type="arabicPeriod" startAt="3"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</a:rPr>
              <a:t>Г</a:t>
            </a:r>
            <a:r>
              <a:rPr lang="sr-Cyrl-RS" sz="1600" b="1" dirty="0">
                <a:solidFill>
                  <a:srgbClr val="FF0000"/>
                </a:solidFill>
                <a:latin typeface="Times New Roman" pitchFamily="18" charset="0"/>
              </a:rPr>
              <a:t>РАЂАНИ </a:t>
            </a:r>
            <a:r>
              <a:rPr lang="sr-Cyrl-RS" sz="1600" b="1" dirty="0" smtClean="0">
                <a:latin typeface="Times New Roman" pitchFamily="18" charset="0"/>
              </a:rPr>
              <a:t>-</a:t>
            </a:r>
            <a:r>
              <a:rPr lang="sr-Cyrl-RS" sz="16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НОСИОЦИ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ПРАВА И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ОДГОВОРНОСТИ</a:t>
            </a:r>
            <a:endParaRPr lang="sr-Cyrl-RS" sz="16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AutoNum type="arabicPeriod" startAt="3"/>
            </a:pPr>
            <a:endParaRPr lang="sr-Cyrl-RS" sz="1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AutoNum type="arabicPeriod" startAt="3"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sr-Cyrl-RS" sz="1600" b="1" dirty="0">
                <a:solidFill>
                  <a:srgbClr val="FF0000"/>
                </a:solidFill>
                <a:latin typeface="Times New Roman" pitchFamily="18" charset="0"/>
              </a:rPr>
              <a:t>СТАЛИ СУБЈЕКТИ  </a:t>
            </a:r>
            <a:r>
              <a:rPr lang="sr-Cyrl-RS" sz="1600" dirty="0" smtClean="0">
                <a:latin typeface="Times New Roman" pitchFamily="18" charset="0"/>
              </a:rPr>
              <a:t>-</a:t>
            </a:r>
            <a:r>
              <a:rPr lang="sr-Cyrl-RS" sz="16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sr-Cyrl-RS" sz="1600" b="1" dirty="0" smtClean="0">
                <a:solidFill>
                  <a:srgbClr val="000000"/>
                </a:solidFill>
                <a:latin typeface="Times New Roman" pitchFamily="18" charset="0"/>
              </a:rPr>
              <a:t>НАУЧНЕ </a:t>
            </a:r>
            <a:r>
              <a:rPr lang="sr-Cyrl-RS" sz="1600" b="1" dirty="0">
                <a:solidFill>
                  <a:srgbClr val="000000"/>
                </a:solidFill>
                <a:latin typeface="Times New Roman" pitchFamily="18" charset="0"/>
              </a:rPr>
              <a:t>И ДРУГЕ ОРГАНИЗАЦИЈЕ, ПРИВРЕДНИ СУБЈЕКТИ, УДРУЖЕЊА ГРАЂАНА 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sr-Cyrl-RS" sz="1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40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>
                <a:solidFill>
                  <a:schemeClr val="bg1"/>
                </a:solidFill>
              </a:rPr>
              <a:t>СУБЈЕКТИ ПРАВА ЗЖС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632848" cy="4968552"/>
          </a:xfrm>
        </p:spPr>
        <p:txBody>
          <a:bodyPr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Cyrl-RS" sz="1800" dirty="0" smtClean="0">
                <a:latin typeface="Times New Roman" pitchFamily="18" charset="0"/>
              </a:rPr>
              <a:t>У оквиру државе као субјекта система зжс најзначајније институције су: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r-Cyrl-RS" sz="1800" dirty="0" smtClean="0"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sr-Cyrl-RS" sz="1800" b="1" dirty="0" smtClean="0">
                <a:solidFill>
                  <a:srgbClr val="FF0000"/>
                </a:solidFill>
                <a:latin typeface="Times New Roman" pitchFamily="18" charset="0"/>
              </a:rPr>
              <a:t>Министарство заштите животне средине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Cyrl-RS" sz="1800" b="1" dirty="0">
                <a:latin typeface="Times New Roman" pitchFamily="18" charset="0"/>
              </a:rPr>
              <a:t>Агенција за заштиту животне средине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sr-Cyrl-RS" sz="1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sr-Cyrl-RS" sz="1800" b="1" dirty="0" smtClean="0">
                <a:solidFill>
                  <a:srgbClr val="FF0000"/>
                </a:solidFill>
                <a:latin typeface="Times New Roman" pitchFamily="18" charset="0"/>
              </a:rPr>
              <a:t>2.    Министарство рударства и енергетике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sr-Cyrl-RS" sz="1800" b="1" dirty="0" smtClean="0">
              <a:latin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sr-Cyrl-RS" sz="1800" b="1" dirty="0" smtClean="0">
                <a:solidFill>
                  <a:srgbClr val="FF0000"/>
                </a:solidFill>
                <a:latin typeface="Times New Roman" pitchFamily="18" charset="0"/>
              </a:rPr>
              <a:t>3.   Министарство пољопривреде, шумарства и водопривреде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Cyrl-RS" sz="1800" b="1" dirty="0" smtClean="0">
                <a:latin typeface="Times New Roman" pitchFamily="18" charset="0"/>
              </a:rPr>
              <a:t>Управа за ветерину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Cyrl-RS" sz="1800" b="1" dirty="0" smtClean="0">
                <a:latin typeface="Times New Roman" pitchFamily="18" charset="0"/>
              </a:rPr>
              <a:t>Управа за заштиту биља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Cyrl-RS" sz="1800" b="1" dirty="0" smtClean="0">
                <a:latin typeface="Times New Roman" pitchFamily="18" charset="0"/>
              </a:rPr>
              <a:t>Републичка дирекција за воде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Cyrl-RS" sz="1800" b="1" dirty="0" smtClean="0">
                <a:latin typeface="Times New Roman" pitchFamily="18" charset="0"/>
              </a:rPr>
              <a:t>Управа за шуме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sr-Cyrl-RS" sz="1800" b="1" dirty="0">
              <a:latin typeface="Times New Roman" pitchFamily="18" charset="0"/>
            </a:endParaRPr>
          </a:p>
          <a:p>
            <a:pPr lvl="0">
              <a:buAutoNum type="arabicPeriod" startAt="4"/>
            </a:pPr>
            <a:r>
              <a:rPr lang="sr-Cyrl-R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Министарство здравља </a:t>
            </a:r>
          </a:p>
          <a:p>
            <a:pPr lvl="0">
              <a:buAutoNum type="arabicPeriod" startAt="4"/>
            </a:pPr>
            <a:endParaRPr lang="sr-Cyrl-RS" sz="1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AutoNum type="arabicPeriod" startAt="4"/>
            </a:pPr>
            <a:r>
              <a:rPr lang="sr-Cyrl-RS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Републички хидрометеоролошки завод</a:t>
            </a:r>
            <a:endParaRPr lang="en-US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83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Министарство заштите животне средине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61917"/>
            <a:ext cx="7632848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Основано Законом о министарствима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sr-Cyrl-R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Обавља послове </a:t>
            </a:r>
            <a:r>
              <a:rPr lang="sr-Cyrl-R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државне управе који се односе на: </a:t>
            </a:r>
            <a:endParaRPr lang="sr-Cyrl-R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основе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заштите животне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средине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заштите и унапређења животне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средине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националне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паркове, инспекцијски надзор у области заштите животне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средине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примену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резултата научних и технолошких истраживања и истраживања развоја у области животне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средине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спровођење Архуске конвенције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заштиту природе, ваздуха, вода, озонског омотача, климатске промене, од буке и вибрација, од јонизујућег и нејонизујућег зрачења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управљање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хемикалијама,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биоцидним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производима, отпадом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утврђивање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услова заштите животне средине у планирању простора и изградњи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објеката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sr-Cyrl-CS" sz="1600" b="1" u="sng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8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Агенција за заштиту животне средине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00808"/>
            <a:ext cx="7623689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Основана Законом о министарствима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 </a:t>
            </a:r>
            <a:r>
              <a:rPr lang="sr-Cyrl-R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управе у саставу Министарства заштите животне </a:t>
            </a: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средине </a:t>
            </a:r>
            <a:r>
              <a:rPr lang="sr-Cyrl-R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 својством правног </a:t>
            </a: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sr-Cyrl-R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Обавља </a:t>
            </a:r>
            <a:r>
              <a:rPr lang="sr-Cyrl-R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послове државне управе који се односе на: </a:t>
            </a:r>
            <a:endParaRPr lang="sr-Cyrl-R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развој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усклађивање и вођење националног информационог система заштите животне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средине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спровођење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државног мониторинга квалитета ваздуха и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вода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прикупљање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обједињавање података о животној средини, њихову обраду и израду извештаја о стању животне средине и спровођењу политике заштите животне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средине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развој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поступака за обраду података о животној средини и њихову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процену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вођење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података о најбољим доступним техникама и праксама и њиховој примени у области заштите животне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средине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сарадњу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 Европском агенцијом за заштиту животне средине </a:t>
            </a:r>
            <a:endParaRPr lang="sr-Cyrl-RS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ts val="0"/>
              </a:spcBef>
              <a:spcAft>
                <a:spcPct val="0"/>
              </a:spcAft>
            </a:pPr>
            <a:r>
              <a:rPr lang="sr-Cyrl-R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sr-Cyrl-CS" sz="1600" b="1" u="sng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8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Министарство рударства и енергетике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776864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Основано Законом о министарствима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Поред осталих, обавља и послове </a:t>
            </a:r>
            <a:r>
              <a:rPr lang="sr-Cyrl-R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државне управе који се односе на: </a:t>
            </a:r>
            <a:endParaRPr lang="sr-Cyrl-R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стратегију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политику развоја рударства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геолошка истраживања која се односе на експлоатацију минералних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сировина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енергетску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политику и планирање развоја енергетике у области електричне енергије, природног гаса, нафте и деривата нафте и других енергената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стратегију и политику енергетске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безбедности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нуклеарна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енергетска постројења чија је намена производња електричне, односно топлотне енергије, производња, коришћење и одлагање радиоактивних материјала у тим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објектима</a:t>
            </a: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рационалну употребу енергије и енергетску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ефикасност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обновљиве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изворе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енергије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заштиту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животне средине, одрживо коришћење водних ресурса и климатске промене у области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енергетике</a:t>
            </a: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стратегију и политику развоја природних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ресурса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истраживања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која се односе на експлоатацију природних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ресурса</a:t>
            </a:r>
            <a:endParaRPr lang="sr-Cyrl-RS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en-US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fontAlgn="base">
              <a:spcBef>
                <a:spcPts val="0"/>
              </a:spcBef>
              <a:spcAft>
                <a:spcPct val="0"/>
              </a:spcAft>
              <a:buNone/>
            </a:pPr>
            <a:endParaRPr lang="sr-Cyrl-CS" sz="1600" b="1" u="sng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43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Министарство пољопривреде, шумарства                                 и водопривреде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28800"/>
            <a:ext cx="7416824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Основано Законом о министарствима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Поред осталих, обавља и послове </a:t>
            </a:r>
            <a:r>
              <a:rPr lang="sr-Cyrl-R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државне управе који се односе </a:t>
            </a: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очување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одрживо коришћење биљних и животињских генетичких ресурса за храну и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пољопривреду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управе у саставу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Министарства: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r-Cyrl-RS" sz="1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Управа за </a:t>
            </a:r>
            <a:r>
              <a:rPr lang="sr-Cyrl-R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ветерину </a:t>
            </a: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обавља послове државне управе који се односе на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здравствену заштиту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животиња, ветеринарско-санитарну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контролу у производњи и у унутрашњем и спољном промету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животиња...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Управа за заштиту биља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обавља послове државне управе који се односе на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заштиту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биља од заразних болести и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штеточина, контролу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 средстава за заштиту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биља...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Републичка дирекција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воде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обавља послове државне управе који се односе на политику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водопривреде, заштиту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вода,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спровођење мера заштите вода и планску рационализацију потрошње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воде...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Управа за шуме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обавља послове државне управе који се односе на политику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шумарства,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очување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шума,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унапређење и коришћење шума и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дивљачи,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спровођење мера заштите шума и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дивљачи...</a:t>
            </a:r>
            <a:endParaRPr lang="sr-Cyrl-CS" sz="1600" b="1" u="sng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78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Министарство здравља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73424"/>
            <a:ext cx="7272808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Основано Законом о министарствима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sr-Cyrl-R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Поред осталих, обавља и послове </a:t>
            </a:r>
            <a:r>
              <a:rPr lang="sr-Cyrl-R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државне управе који се </a:t>
            </a: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односе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садржај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здравствене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заштите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организацију здравствене заштите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очување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унапређење здравља грађана и праћење здравственог стања и здравствених потреба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становништва</a:t>
            </a:r>
            <a:endParaRPr lang="sr-Cyrl-RS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производњу и промет лекова, медицинских средстава и помоћних лековитих средстава </a:t>
            </a:r>
            <a:endParaRPr lang="sr-Cyrl-RS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здравствени и санитарни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надзор у области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здравствене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исправности животних намирница и предмета опште употребе у производњи и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промету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адзор јавног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снабдевања становништва хигијенски исправном водом за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пиће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sr-Cyrl-CS" sz="1600" b="1" u="sng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83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Републички хидрометеоролошки завод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416824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 Законом о министарствима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sr-Cyrl-R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Поред осталих, обавља и стручне послове и послове </a:t>
            </a:r>
            <a:r>
              <a:rPr lang="sr-Cyrl-R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државне управе који се односе </a:t>
            </a: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систематска метеоролошка, климатолошка, агрометеоролошка и хидролошка мерења и осматрања</a:t>
            </a:r>
            <a:endParaRPr lang="en-US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праћење, анализирање и прогнозирање стања и промена времена, климе и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вода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развој </a:t>
            </a:r>
            <a:r>
              <a:rPr lang="sr-Cyrl-R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метода, оперативно осматрање и најаву појава непогода у атмосфери и </a:t>
            </a:r>
            <a:r>
              <a:rPr lang="sr-Cyrl-R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хидросфери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израду предлога за коришћење енергетског потенцијала Сунца и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ветра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истраживање процеса у атмосфери и хидросфери и развој метода и модела за прогнозу времена, климе и вода и модификације времена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противградну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заштиту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r-Cyrl-R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sr-Cyrl-CS" sz="1600" b="1" u="sng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ПРАВ</a:t>
            </a:r>
            <a:r>
              <a:rPr lang="sr-Latn-RS" sz="2800" b="1" dirty="0" smtClean="0">
                <a:solidFill>
                  <a:schemeClr val="bg1"/>
                </a:solidFill>
              </a:rPr>
              <a:t>O</a:t>
            </a:r>
            <a:r>
              <a:rPr lang="sr-Cyrl-CS" sz="2800" b="1" dirty="0" smtClean="0">
                <a:solidFill>
                  <a:schemeClr val="bg1"/>
                </a:solidFill>
              </a:rPr>
              <a:t> ЗЖС У СРБИЈИ</a:t>
            </a:r>
            <a:endParaRPr lang="sr-Cyrl-C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7560840" cy="4968552"/>
          </a:xfrm>
        </p:spPr>
        <p:txBody>
          <a:bodyPr>
            <a:noAutofit/>
          </a:bodyPr>
          <a:lstStyle/>
          <a:p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Душанов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законик (најзначајнији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извор права у средњовековној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Србији), ни остали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правни извори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тог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доба, не садрже ниједну норму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заштити животнe срединe</a:t>
            </a:r>
            <a:endParaRPr lang="sr-Cyrl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Прв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пропис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области 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зжс -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статути приморских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градова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sr-Latn-R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Статут</a:t>
            </a:r>
            <a:r>
              <a:rPr lang="sr-Cyrl-R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sr-Latn-R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града Будве</a:t>
            </a:r>
            <a:r>
              <a:rPr lang="sr-Latn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стипулисана забрана </a:t>
            </a:r>
            <a:r>
              <a:rPr 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бацања</a:t>
            </a:r>
            <a:r>
              <a:rPr lang="sr-Cyrl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смећа </a:t>
            </a:r>
            <a:r>
              <a:rPr lang="sr-Latn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улице</a:t>
            </a:r>
            <a:r>
              <a:rPr lang="sr-Cyrl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просипање отпадних </a:t>
            </a:r>
            <a:r>
              <a:rPr lang="sr-Latn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разлог нормирања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осим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естет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ике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куг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која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због лоше хигијене харала у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европски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градов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који нису имали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канализацију</a:t>
            </a:r>
            <a:endParaRPr lang="sr-Cyrl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Изузетан значај који рудно богатство има за развитак домаће привреде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условио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доношење закона који би регулисао ту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материју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 деспота Стефана Лазаревића донет </a:t>
            </a:r>
            <a:r>
              <a:rPr lang="sr-Latn-R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</a:t>
            </a:r>
            <a:r>
              <a:rPr lang="sr-Latn-R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рудницима</a:t>
            </a:r>
            <a:r>
              <a:rPr lang="sr-Cyrl-R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оно време био изузетно напредан и представљао је први такав закон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овим просторима</a:t>
            </a:r>
            <a:endParaRPr lang="sr-Cyrl-R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sr-Cyrl-R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32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ПРАВ</a:t>
            </a:r>
            <a:r>
              <a:rPr lang="sr-Latn-RS" sz="2800" b="1" dirty="0" smtClean="0">
                <a:solidFill>
                  <a:schemeClr val="bg1"/>
                </a:solidFill>
              </a:rPr>
              <a:t>O</a:t>
            </a:r>
            <a:r>
              <a:rPr lang="sr-Cyrl-CS" sz="2800" b="1" dirty="0" smtClean="0">
                <a:solidFill>
                  <a:schemeClr val="bg1"/>
                </a:solidFill>
              </a:rPr>
              <a:t> ЗЖС У СРБИЈИ</a:t>
            </a:r>
            <a:endParaRPr lang="sr-Cyrl-C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7560840" cy="4968552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Настанак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Краљевине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СХС,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касније Краљевине Југославије, довео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убрзане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урбанизације до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тада претежно аграрне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земље – било неопходно уредити правни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положај грађевинског земљишта и јавних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добара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 циљем заштите јавног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који су уређивали области заштите грађевниског земљишта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јавних добара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садржали и норме из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права зжс - нпр.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шумама из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1929, Грађевински закон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1931. </a:t>
            </a:r>
            <a:endPara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којима је ова материја била регулисана у Србији 19. века, а касније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Краљевини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Југославији,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примарно су уређивали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неку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другу правну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област, а тек посредно и проблематику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зжс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Прописи који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посебно баве заштитом животне средине настају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Другог светског рата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разлог је индустријализација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обнова земље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sr-Cyrl-R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ПРАВ</a:t>
            </a:r>
            <a:r>
              <a:rPr lang="sr-Latn-RS" sz="2800" b="1" dirty="0" smtClean="0">
                <a:solidFill>
                  <a:schemeClr val="bg1"/>
                </a:solidFill>
              </a:rPr>
              <a:t>O</a:t>
            </a:r>
            <a:r>
              <a:rPr lang="sr-Cyrl-CS" sz="2800" b="1" dirty="0" smtClean="0">
                <a:solidFill>
                  <a:schemeClr val="bg1"/>
                </a:solidFill>
              </a:rPr>
              <a:t> ЗЖС У СРБИЈИ</a:t>
            </a:r>
            <a:endParaRPr lang="sr-Cyrl-C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Другог светског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рата 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нивоу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Југославије донет савезни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Општи закон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шумама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1947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предвиђена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могућност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заштите шумских предела 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се они шумски предели који имају одређени историјски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национални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значај могу прогласити за националне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паркове – разрађен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Уредбом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управљању националним парковима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1948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шумама из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1974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шуме се морају одржавати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обнављати и користити тако да се очува њихова вредност,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обезбеде трајност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стално повећавање прираста и приноса, као и њихове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општекорисне функције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забрањени се пустошење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крчење шума, сеча која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није одобрена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као редован вид обнављања шума, паша и брст коза и друге стоке,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сакупљање шушња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маховине, сеча семенских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стабала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посебно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забрањује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сеча Панчићеве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оморике, бреста, деверастог јавора и других врста заштићених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посебним прописима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Поједине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шуме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 бити проглашене за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шуме са посебном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наменом - 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бити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шуме које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представљају изузетне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реткости,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шуме намењене за излетишта и шуме намењене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настави 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војним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потребама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 извршавањем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– шумарска инспекција - широка овлашћења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05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ПРАВ</a:t>
            </a:r>
            <a:r>
              <a:rPr lang="sr-Latn-RS" sz="2800" b="1" dirty="0" smtClean="0">
                <a:solidFill>
                  <a:schemeClr val="bg1"/>
                </a:solidFill>
              </a:rPr>
              <a:t>O</a:t>
            </a:r>
            <a:r>
              <a:rPr lang="sr-Cyrl-CS" sz="2800" b="1" dirty="0" smtClean="0">
                <a:solidFill>
                  <a:schemeClr val="bg1"/>
                </a:solidFill>
              </a:rPr>
              <a:t> ЗЖС У СРБИЈИ</a:t>
            </a:r>
            <a:endParaRPr lang="sr-Cyrl-C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920880" cy="496855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водама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донет је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савезном нивоу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1963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усвајањем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уставних амандмана, већи број одредаба овог закона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престао је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важи услед преласка надлежности са савезног на ниво федералних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јединица – од одредаба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које се односе на заштиту вода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остале да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 норме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које се односе на доношење Правилника о опасним материјама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које се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смеју уносити у воде и Правилника о врстама и начину осматрања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испитивања квалитативних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квантитативних промена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надлежности убрзо је резултирала доношењем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републичког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водама Србије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1967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забрањује се уношење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отпада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отровних материја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воде изнад максимално одређених количина, одлагање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индустријског отпада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површинске воде и на њихове обале,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извођење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било каквих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радова који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 угрозити биолошки минимум у водотоку, режим подземних вода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квалитет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издашност ресурса минералне, термалне и текуће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воде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све организације удруженог рада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у одреженом року морају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изградити одговарајуће уређаје за пречишћавање отпадних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 - могућност да организацијама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које 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испуне овај услов буде забрањено изадавање водопривредне сагласности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изградњу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реконструкцију њихових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објеката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омогућио доношење уредаби којима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ближе уређени неки аспекти правне заштите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 (нпр. Уредба о класификацији вода)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05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ПРАВ</a:t>
            </a:r>
            <a:r>
              <a:rPr lang="sr-Latn-RS" sz="2800" b="1" dirty="0" smtClean="0">
                <a:solidFill>
                  <a:schemeClr val="bg1"/>
                </a:solidFill>
              </a:rPr>
              <a:t>O</a:t>
            </a:r>
            <a:r>
              <a:rPr lang="sr-Cyrl-CS" sz="2800" b="1" dirty="0" smtClean="0">
                <a:solidFill>
                  <a:schemeClr val="bg1"/>
                </a:solidFill>
              </a:rPr>
              <a:t> ЗЖС У СРБИЈИ</a:t>
            </a:r>
            <a:endParaRPr lang="sr-Cyrl-C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920880" cy="496855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Савезни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 закон о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рударству 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регулисао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питање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минералних сировина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њихову експлоатацију из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1966: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простору на коме се налазе градска насеља,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саобраћајнице, водоградње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водоводи, електрични водови високог напона, подручје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извора минералних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термалних вода, споменици културе, природне реткости, војни објекти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гробља,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подручју које је проглашено заштићеним није дозвољено истраживање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минералних сировина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ксплоатација минералних богатстава се може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вршити и на заштићеном подручју, уз прибављање посебне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дозволе надлежног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државног органа и уз предузимање одговарајућих мера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заштите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уређена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питања експлоатација рудних богатстава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заштита животне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средине од штетних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утицаја</a:t>
            </a:r>
          </a:p>
          <a:p>
            <a:pPr>
              <a:buFont typeface="Times New Roman" panose="02020603050405020304" pitchFamily="18" charset="0"/>
              <a:buChar char="-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Савезни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Основни закон о ловству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1965 -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праксу први пут уводи подела дивљачи на заштићену и незаштићену, при чему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 нормирано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се заштићена дивљач може ловити само у одређено доба, тј.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није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ловостај, док се незаштићена дивљач може ловити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увек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ловству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Србије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1966.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републичком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нивоу - конкретизовао одредбе савезног закона; утврђена заштита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птице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певачице и птице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значаја за пољопривреду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38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ПРАВ</a:t>
            </a:r>
            <a:r>
              <a:rPr lang="sr-Latn-RS" sz="2800" b="1" dirty="0" smtClean="0">
                <a:solidFill>
                  <a:schemeClr val="bg1"/>
                </a:solidFill>
              </a:rPr>
              <a:t>O</a:t>
            </a:r>
            <a:r>
              <a:rPr lang="sr-Cyrl-CS" sz="2800" b="1" dirty="0" smtClean="0">
                <a:solidFill>
                  <a:schemeClr val="bg1"/>
                </a:solidFill>
              </a:rPr>
              <a:t> ЗЖС У СРБИЈИ</a:t>
            </a:r>
            <a:endParaRPr lang="sr-Cyrl-C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7920880" cy="496855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Савезни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 закон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заштити ваздуха од загађивања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1965: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загађен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ваздух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ваздух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коме количина штетних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 прелази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„допуштену границу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обавеза друштвено-политичких заједница, других организација и грађана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у складу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 својим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могућностима воде рачуна о заштити ваздуха од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загађења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 спровођења заштите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ваздуха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забрана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приступа изградњи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индустријских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објеката и постројења који испуштају гас, дим, прашину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друге штетне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материје које могу загадити ваздух, ако нису обезбеђени технички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 услови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заштиту ваздуха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предузећа чија постројења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испуштају у ваздух штетне материје изнад дозвољене границе дужна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 да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року од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 изграде заштитне уређаје у својим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погонима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недостатак закона - за непоштовање наведених одредби предвиђене несразмерно благе санкције у односу на штету која настаје њиховим непоштовањем</a:t>
            </a:r>
          </a:p>
          <a:p>
            <a:pPr>
              <a:buFont typeface="Times New Roman" panose="02020603050405020304" pitchFamily="18" charset="0"/>
              <a:buChar char="-"/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нивоу Србије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заштити од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загађивања ваздуха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загађивање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ваздуха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убацивање у ваздух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гаса, паре, дима, прашине и других материја из појединих извора 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количинама које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 штетно утицати на здравље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становништва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разлику од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савезног,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предвиђао је далеко строже казне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 применом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- санитарна инспекција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31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ПРАВ</a:t>
            </a:r>
            <a:r>
              <a:rPr lang="sr-Latn-RS" sz="2800" b="1" dirty="0" smtClean="0">
                <a:solidFill>
                  <a:schemeClr val="bg1"/>
                </a:solidFill>
              </a:rPr>
              <a:t>O</a:t>
            </a:r>
            <a:r>
              <a:rPr lang="sr-Cyrl-CS" sz="2800" b="1" dirty="0" smtClean="0">
                <a:solidFill>
                  <a:schemeClr val="bg1"/>
                </a:solidFill>
              </a:rPr>
              <a:t> ЗЖС У СРБИЈИ</a:t>
            </a:r>
            <a:endParaRPr lang="sr-Cyrl-C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344816" cy="4968552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Устава СФРЈ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1974,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Федерација је углавном за себе задржала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да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уређује заштиту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животне средине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који су од интереса за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целу земљу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међународну заједницу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Федерација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донела низ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-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међурепубличким и међудржавним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водама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заштити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становништва од заразних болести које угрожавају целу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земљу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здравственој исправности животних намирница и предмета опште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употребе,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итд.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вези са заштитом животне средине у нашој земљи донети 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периоду после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Другог светског рата умногоме су допринели развоју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зжс на овим просторима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Међутим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услед честих уставних промена, многи од њих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 остали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„мртво слово на папиру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3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chemeClr val="bg1"/>
                </a:solidFill>
              </a:rPr>
              <a:t>ПРАВ</a:t>
            </a:r>
            <a:r>
              <a:rPr lang="sr-Latn-RS" sz="2800" b="1" dirty="0" smtClean="0">
                <a:solidFill>
                  <a:schemeClr val="bg1"/>
                </a:solidFill>
              </a:rPr>
              <a:t>O</a:t>
            </a:r>
            <a:r>
              <a:rPr lang="sr-Cyrl-CS" sz="2800" b="1" dirty="0" smtClean="0">
                <a:solidFill>
                  <a:schemeClr val="bg1"/>
                </a:solidFill>
              </a:rPr>
              <a:t> ЗЖС У СРБИЈИ</a:t>
            </a:r>
            <a:endParaRPr lang="sr-Cyrl-C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968552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Седамдесетих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осамдесетих година 20.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века Србија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донела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посебних закона у области зжс: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заштити ваздуха од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загађивања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заштити становништва од буке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спровођењу мера заштите од јонизујућих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зрачења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заштити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заштити и развоју природних и радом створених вредности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човекове средине</a:t>
            </a:r>
          </a:p>
          <a:p>
            <a:pPr>
              <a:buFont typeface="Times New Roman" panose="02020603050405020304" pitchFamily="18" charset="0"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посебној заштити делова природе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Ови закоји су престали да важе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1991.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доношењем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системског закона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који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односи на заштиту животне средине у Србији –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 заштити животне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средине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циљ је да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на јединствен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 обухвате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сва добра заштите животне средине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узору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Шведску,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која је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такав системски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донела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1969)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о заштити животне средине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предвиђена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могућност да се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поједина питања могу уредити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посебним законом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донети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водама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1991,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шумама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1991,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пољопривредном земљишту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1992,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ловству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1993,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националним парковима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1993,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рибарству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1994,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поступању са отпадним материјама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1996.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45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2241</Words>
  <Application>Microsoft Office PowerPoint</Application>
  <PresentationFormat>On-screen Show (4:3)</PresentationFormat>
  <Paragraphs>177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ПРАВНИ И ИНСТИТУЦИОНАЛНИ ОКВИР  ЗАШТИТЕ ЖИВОТНЕ СРЕДИНЕ  У РЕПУБЛИЦИ СРБИЈИ</vt:lpstr>
      <vt:lpstr>ПРАВO ЗЖС У СРБИЈИ</vt:lpstr>
      <vt:lpstr>ПРАВO ЗЖС У СРБИЈИ</vt:lpstr>
      <vt:lpstr>ПРАВO ЗЖС У СРБИЈИ</vt:lpstr>
      <vt:lpstr>ПРАВO ЗЖС У СРБИЈИ</vt:lpstr>
      <vt:lpstr>ПРАВO ЗЖС У СРБИЈИ</vt:lpstr>
      <vt:lpstr>ПРАВO ЗЖС У СРБИЈИ</vt:lpstr>
      <vt:lpstr>ПРАВO ЗЖС У СРБИЈИ</vt:lpstr>
      <vt:lpstr>ПРАВO ЗЖС У СРБИЈИ</vt:lpstr>
      <vt:lpstr>ПРАВO ЗЖС У СРБИЈИ</vt:lpstr>
      <vt:lpstr>СУБЈЕКТИ ПРАВА ЗЖС</vt:lpstr>
      <vt:lpstr>СУБЈЕКТИ ПРАВА ЗЖС</vt:lpstr>
      <vt:lpstr>Министарство заштите животне средине</vt:lpstr>
      <vt:lpstr>Агенција за заштиту животне средине</vt:lpstr>
      <vt:lpstr>Министарство рударства и енергетике</vt:lpstr>
      <vt:lpstr>Министарство пољопривреде, шумарства                                 и водопривреде</vt:lpstr>
      <vt:lpstr>Министарство здравља</vt:lpstr>
      <vt:lpstr>Републички хидрометеоролошки завод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НАЦИОНАЛНИ ПРАВНИ ИЗВОРИ            У ОБЛАСТИ                                               БЕЗБЕДНОСТИ И ЗДРАВЉА НА РАДУ</dc:title>
  <dc:creator>Aleksandra</dc:creator>
  <cp:lastModifiedBy>Aleksandra</cp:lastModifiedBy>
  <cp:revision>81</cp:revision>
  <dcterms:created xsi:type="dcterms:W3CDTF">2019-04-10T09:44:30Z</dcterms:created>
  <dcterms:modified xsi:type="dcterms:W3CDTF">2023-10-26T10:40:46Z</dcterms:modified>
</cp:coreProperties>
</file>